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5d605222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5d605222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f5d605222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f5d605222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f5d6052220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f5d6052220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5d6052220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5d6052220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Pytorch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021000"/>
            <a:ext cx="85206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5200">
                <a:solidFill>
                  <a:schemeClr val="dk1"/>
                </a:solidFill>
              </a:rPr>
              <a:t>Lecture 01. Основные понятия и структуры Pytorch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Yandex (ML-десант)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Сбертех (супермассивы данных)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Mail.ru (поиск, группа рекомендательных систем + email &amp; portal)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Техноатом (соавтор и преподаватель курса Прикладной Python)</a:t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936" y="544963"/>
            <a:ext cx="2700327" cy="405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Структура курса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 sz="1400">
                <a:solidFill>
                  <a:schemeClr val="dk1"/>
                </a:solidFill>
              </a:rPr>
              <a:t>Введение в PyTorch. Тензоры, автодифференцирование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 sz="1400">
                <a:solidFill>
                  <a:schemeClr val="dk1"/>
                </a:solidFill>
              </a:rPr>
              <a:t>Feed-forward нейронные сети на Pytorch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 sz="1400">
                <a:solidFill>
                  <a:schemeClr val="dk1"/>
                </a:solidFill>
              </a:rPr>
              <a:t>Dataloader, Dataset в Pytorch. Продвинутые методы оптимизации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 sz="1400">
                <a:solidFill>
                  <a:schemeClr val="dk1"/>
                </a:solidFill>
              </a:rPr>
              <a:t>Сверточные сети в Pytorch. Классификация изображений. Предобученные сети в Pytorch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 sz="1400">
                <a:solidFill>
                  <a:schemeClr val="dk1"/>
                </a:solidFill>
              </a:rPr>
              <a:t>Составная лосс-функция. Сегментация изображений.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 sz="1400">
                <a:solidFill>
                  <a:schemeClr val="dk1"/>
                </a:solidFill>
              </a:rPr>
              <a:t>Сверточные сети применительно к текстовым задачам. Эмбеддинг-слои. Классификация новостей одномерными свертками.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 sz="1400">
                <a:solidFill>
                  <a:schemeClr val="dk1"/>
                </a:solidFill>
              </a:rPr>
              <a:t>Рекурентные нейронные сети. GRU, LSTM на Pytorch. Задача NER.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 sz="1400">
                <a:solidFill>
                  <a:schemeClr val="dk1"/>
                </a:solidFill>
              </a:rPr>
              <a:t>GAN на Pytorch.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 sz="1400">
                <a:solidFill>
                  <a:schemeClr val="dk1"/>
                </a:solidFill>
              </a:rPr>
              <a:t>Bert и Transformer на Pytorch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ru" sz="1400">
                <a:solidFill>
                  <a:schemeClr val="dk1"/>
                </a:solidFill>
              </a:rPr>
              <a:t>Face Detection and Emotion Recognition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занятия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11430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">
                <a:solidFill>
                  <a:srgbClr val="2C2D30"/>
                </a:solidFill>
              </a:rPr>
              <a:t>Tensorflow vs PyTorch</a:t>
            </a:r>
            <a:endParaRPr>
              <a:solidFill>
                <a:srgbClr val="2C2D30"/>
              </a:solidFill>
            </a:endParaRPr>
          </a:p>
          <a:p>
            <a:pPr indent="-1143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">
                <a:solidFill>
                  <a:srgbClr val="2C2D30"/>
                </a:solidFill>
              </a:rPr>
              <a:t>Установка</a:t>
            </a:r>
            <a:endParaRPr>
              <a:solidFill>
                <a:srgbClr val="2C2D30"/>
              </a:solidFill>
            </a:endParaRPr>
          </a:p>
          <a:p>
            <a:pPr indent="-1143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">
                <a:solidFill>
                  <a:srgbClr val="2C2D30"/>
                </a:solidFill>
              </a:rPr>
              <a:t>Понятие Тензора</a:t>
            </a:r>
            <a:endParaRPr>
              <a:solidFill>
                <a:srgbClr val="2C2D30"/>
              </a:solidFill>
            </a:endParaRPr>
          </a:p>
          <a:p>
            <a:pPr indent="-1143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">
                <a:solidFill>
                  <a:srgbClr val="2C2D30"/>
                </a:solidFill>
              </a:rPr>
              <a:t>Основы работы с тензорами</a:t>
            </a:r>
            <a:endParaRPr>
              <a:solidFill>
                <a:srgbClr val="2C2D30"/>
              </a:solidFill>
            </a:endParaRPr>
          </a:p>
          <a:p>
            <a:pPr indent="-1143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">
                <a:solidFill>
                  <a:srgbClr val="2C2D30"/>
                </a:solidFill>
              </a:rPr>
              <a:t>Принципы автодифференцирования</a:t>
            </a:r>
            <a:endParaRPr>
              <a:solidFill>
                <a:srgbClr val="2C2D30"/>
              </a:solidFill>
            </a:endParaRPr>
          </a:p>
          <a:p>
            <a:pPr indent="-1143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">
                <a:solidFill>
                  <a:srgbClr val="2C2D30"/>
                </a:solidFill>
              </a:rPr>
              <a:t>Градиент</a:t>
            </a:r>
            <a:endParaRPr>
              <a:solidFill>
                <a:srgbClr val="2C2D30"/>
              </a:solidFill>
            </a:endParaRPr>
          </a:p>
          <a:p>
            <a:pPr indent="-1143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800"/>
              <a:buChar char="•"/>
            </a:pPr>
            <a:r>
              <a:rPr lang="ru">
                <a:solidFill>
                  <a:srgbClr val="2C2D30"/>
                </a:solidFill>
              </a:rPr>
              <a:t>Оптимизация функции градиентным спуском</a:t>
            </a:r>
            <a:endParaRPr>
              <a:solidFill>
                <a:srgbClr val="2C2D30"/>
              </a:solidFill>
            </a:endParaRPr>
          </a:p>
          <a:p>
            <a:pPr indent="-1143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">
                <a:solidFill>
                  <a:srgbClr val="2C2D30"/>
                </a:solidFill>
              </a:rPr>
              <a:t>Пара слов о CUDA и GPU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Поехали!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250" y="1094400"/>
            <a:ext cx="5187424" cy="387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